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7" r:id="rId3"/>
    <p:sldId id="269" r:id="rId4"/>
    <p:sldId id="264" r:id="rId5"/>
    <p:sldId id="265" r:id="rId6"/>
    <p:sldId id="266" r:id="rId7"/>
    <p:sldId id="267" r:id="rId8"/>
    <p:sldId id="268" r:id="rId9"/>
    <p:sldId id="263" r:id="rId10"/>
    <p:sldId id="272" r:id="rId11"/>
    <p:sldId id="258" r:id="rId12"/>
    <p:sldId id="259" r:id="rId13"/>
    <p:sldId id="260" r:id="rId14"/>
    <p:sldId id="273" r:id="rId15"/>
    <p:sldId id="270" r:id="rId16"/>
    <p:sldId id="262" r:id="rId17"/>
  </p:sldIdLst>
  <p:sldSz cx="9144000" cy="6858000" type="screen4x3"/>
  <p:notesSz cx="6858000" cy="9144000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4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38" autoAdjust="0"/>
    <p:restoredTop sz="90831" autoAdjust="0"/>
  </p:normalViewPr>
  <p:slideViewPr>
    <p:cSldViewPr>
      <p:cViewPr varScale="1">
        <p:scale>
          <a:sx n="69" d="100"/>
          <a:sy n="69" d="100"/>
        </p:scale>
        <p:origin x="196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mug on a table&#10;&#10;Description automatically generated with medium confidence">
            <a:extLst>
              <a:ext uri="{FF2B5EF4-FFF2-40B4-BE49-F238E27FC236}">
                <a16:creationId xmlns:a16="http://schemas.microsoft.com/office/drawing/2014/main" id="{DEEC1F27-CC34-4105-AAA8-817A5EF1DC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" t="14757" r="28194"/>
          <a:stretch/>
        </p:blipFill>
        <p:spPr>
          <a:xfrm>
            <a:off x="1143000" y="0"/>
            <a:ext cx="8001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0A2FFD-A19D-3C47-AF9C-F15777F4D1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484" y="1122363"/>
            <a:ext cx="3680115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3900" dirty="0"/>
              <a:t>CAGA</a:t>
            </a:r>
            <a:br>
              <a:rPr lang="en-US" sz="3900" dirty="0"/>
            </a:br>
            <a:r>
              <a:rPr lang="en-US" sz="3900" dirty="0"/>
              <a:t>Storytelling Model for Engagement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F2777-9D2F-7547-9999-6A4CEE633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485" y="4872922"/>
            <a:ext cx="3017519" cy="1208141"/>
          </a:xfrm>
        </p:spPr>
        <p:txBody>
          <a:bodyPr>
            <a:normAutofit/>
          </a:bodyPr>
          <a:lstStyle/>
          <a:p>
            <a:pPr algn="l"/>
            <a:r>
              <a:rPr lang="en-US" sz="1700" dirty="0"/>
              <a:t>By Mitzie Schafer</a:t>
            </a:r>
          </a:p>
          <a:p>
            <a:pPr algn="l"/>
            <a:r>
              <a:rPr lang="en-US" sz="1700" dirty="0"/>
              <a:t>Deacon, CFRE, Consultant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A81ED1B-5C5C-45C1-92A5-830D5CF8A0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59" y="315879"/>
            <a:ext cx="1600285" cy="124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9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769EF-841A-4D87-98DD-345B626453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4" b="18468"/>
          <a:stretch/>
        </p:blipFill>
        <p:spPr>
          <a:xfrm>
            <a:off x="-2284" y="0"/>
            <a:ext cx="9143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E4F390-5BB7-4E31-AC5B-01318328188C}"/>
              </a:ext>
            </a:extLst>
          </p:cNvPr>
          <p:cNvSpPr txBox="1"/>
          <p:nvPr/>
        </p:nvSpPr>
        <p:spPr>
          <a:xfrm>
            <a:off x="1752600" y="1371599"/>
            <a:ext cx="2492747" cy="828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500" dirty="0">
                <a:latin typeface="+mj-lt"/>
                <a:ea typeface="+mj-ea"/>
                <a:cs typeface="+mj-cs"/>
              </a:rPr>
              <a:t>Avoid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57AA48-EBCE-487C-81C5-7D765D21B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767" y="2057400"/>
            <a:ext cx="2631233" cy="3276600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kern="1200" dirty="0"/>
              <a:t>Giving a life history or timeline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kern="1200" dirty="0"/>
              <a:t>Giving the impression the person was interviewed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kern="1200" dirty="0"/>
              <a:t>Including details that you thought were important but that distract from the CHANGE or AGENT of CHANGE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kern="12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kern="1200" dirty="0"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92B8BE-30AF-4AC9-8E70-38E179DAA38C}"/>
              </a:ext>
            </a:extLst>
          </p:cNvPr>
          <p:cNvSpPr txBox="1"/>
          <p:nvPr/>
        </p:nvSpPr>
        <p:spPr>
          <a:xfrm>
            <a:off x="4953002" y="1387150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500" dirty="0">
                <a:latin typeface="+mj-lt"/>
                <a:ea typeface="+mj-ea"/>
                <a:cs typeface="+mj-cs"/>
              </a:rPr>
              <a:t>Remember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B394B8-92F6-4BFD-AE12-128B617C5BF3}"/>
              </a:ext>
            </a:extLst>
          </p:cNvPr>
          <p:cNvSpPr txBox="1">
            <a:spLocks/>
          </p:cNvSpPr>
          <p:nvPr/>
        </p:nvSpPr>
        <p:spPr>
          <a:xfrm>
            <a:off x="4760169" y="2072950"/>
            <a:ext cx="2631231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kern="1200" dirty="0"/>
              <a:t>To always honor the dignity of the person</a:t>
            </a: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To make the CHANGE and the AGENT of CHANGE the focus</a:t>
            </a:r>
            <a:endParaRPr lang="en-US" sz="1600" kern="1200" dirty="0"/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kern="1200" dirty="0"/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kern="1200" dirty="0"/>
          </a:p>
        </p:txBody>
      </p:sp>
    </p:spTree>
    <p:extLst>
      <p:ext uri="{BB962C8B-B14F-4D97-AF65-F5344CB8AC3E}">
        <p14:creationId xmlns:p14="http://schemas.microsoft.com/office/powerpoint/2010/main" val="2669147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5B26AD-B444-4907-8376-4C153248AF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7" b="31747"/>
          <a:stretch/>
        </p:blipFill>
        <p:spPr>
          <a:xfrm>
            <a:off x="0" y="914401"/>
            <a:ext cx="9144000" cy="59435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02E595E-2686-4B30-8DFD-78CF9C2DFA3F}"/>
              </a:ext>
            </a:extLst>
          </p:cNvPr>
          <p:cNvSpPr txBox="1">
            <a:spLocks/>
          </p:cNvSpPr>
          <p:nvPr/>
        </p:nvSpPr>
        <p:spPr>
          <a:xfrm>
            <a:off x="538031" y="1471261"/>
            <a:ext cx="7588629" cy="1751629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 eaLnBrk="1" hangingPunct="1"/>
            <a:r>
              <a:rPr lang="en-US" kern="0" dirty="0">
                <a:solidFill>
                  <a:schemeClr val="bg1"/>
                </a:solidFill>
              </a:rPr>
              <a:t>Strategically Communicated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EFFE37-8162-4B74-924C-0A2A34F0C68B}"/>
              </a:ext>
            </a:extLst>
          </p:cNvPr>
          <p:cNvSpPr txBox="1"/>
          <p:nvPr/>
        </p:nvSpPr>
        <p:spPr>
          <a:xfrm>
            <a:off x="304800" y="2327787"/>
            <a:ext cx="6172200" cy="364597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285750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2F4F69"/>
                </a:solidFill>
              </a:rPr>
              <a:t>Prevents reactionary or panicked messaging</a:t>
            </a:r>
          </a:p>
          <a:p>
            <a:pPr marL="285750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2F4F69"/>
                </a:solidFill>
              </a:rPr>
              <a:t>Strategically tell your stories around emotional pivot times</a:t>
            </a:r>
          </a:p>
          <a:p>
            <a:pPr marL="285750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2F4F69"/>
                </a:solidFill>
              </a:rPr>
              <a:t>Creates a repeatable and measurable system</a:t>
            </a:r>
          </a:p>
          <a:p>
            <a:pPr marL="285750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2F4F69"/>
                </a:solidFill>
              </a:rPr>
              <a:t>Builds consistency with donors</a:t>
            </a:r>
          </a:p>
          <a:p>
            <a:pPr marL="285750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2F4F69"/>
                </a:solidFill>
              </a:rPr>
              <a:t>Builds annual fund expectations &amp; projections that help you plan your budget</a:t>
            </a:r>
          </a:p>
          <a:p>
            <a:pPr marL="285750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2F4F69"/>
                </a:solidFill>
              </a:rPr>
              <a:t>Consistently promotes your organization</a:t>
            </a:r>
          </a:p>
        </p:txBody>
      </p:sp>
    </p:spTree>
    <p:extLst>
      <p:ext uri="{BB962C8B-B14F-4D97-AF65-F5344CB8AC3E}">
        <p14:creationId xmlns:p14="http://schemas.microsoft.com/office/powerpoint/2010/main" val="569686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5B26AD-B444-4907-8376-4C153248AF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" b="1303"/>
          <a:stretch/>
        </p:blipFill>
        <p:spPr>
          <a:xfrm>
            <a:off x="0" y="914401"/>
            <a:ext cx="9144000" cy="59435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02E595E-2686-4B30-8DFD-78CF9C2DFA3F}"/>
              </a:ext>
            </a:extLst>
          </p:cNvPr>
          <p:cNvSpPr txBox="1">
            <a:spLocks/>
          </p:cNvSpPr>
          <p:nvPr/>
        </p:nvSpPr>
        <p:spPr>
          <a:xfrm>
            <a:off x="538031" y="1471261"/>
            <a:ext cx="7588629" cy="1751629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 eaLnBrk="1" hangingPunct="1"/>
            <a:r>
              <a:rPr lang="en-US" kern="0" dirty="0">
                <a:solidFill>
                  <a:schemeClr val="bg1"/>
                </a:solidFill>
              </a:rPr>
              <a:t>Interactions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EFFE37-8162-4B74-924C-0A2A34F0C68B}"/>
              </a:ext>
            </a:extLst>
          </p:cNvPr>
          <p:cNvSpPr txBox="1"/>
          <p:nvPr/>
        </p:nvSpPr>
        <p:spPr>
          <a:xfrm>
            <a:off x="304800" y="2347075"/>
            <a:ext cx="5002890" cy="364597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285750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2F4F69"/>
                </a:solidFill>
              </a:rPr>
              <a:t>Newsletters</a:t>
            </a:r>
          </a:p>
          <a:p>
            <a:pPr marL="285750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2F4F69"/>
                </a:solidFill>
              </a:rPr>
              <a:t>Email</a:t>
            </a:r>
          </a:p>
          <a:p>
            <a:pPr marL="285750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2F4F69"/>
                </a:solidFill>
              </a:rPr>
              <a:t>Social Media</a:t>
            </a:r>
          </a:p>
          <a:p>
            <a:pPr marL="285750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2F4F69"/>
                </a:solidFill>
              </a:rPr>
              <a:t>Notes and cards</a:t>
            </a:r>
          </a:p>
          <a:p>
            <a:pPr marL="285750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2F4F69"/>
                </a:solidFill>
              </a:rPr>
              <a:t>Ask letters</a:t>
            </a:r>
          </a:p>
          <a:p>
            <a:pPr marL="285750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2F4F69"/>
                </a:solidFill>
              </a:rPr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1192339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5B26AD-B444-4907-8376-4C153248AF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" b="1335"/>
          <a:stretch/>
        </p:blipFill>
        <p:spPr>
          <a:xfrm>
            <a:off x="0" y="914401"/>
            <a:ext cx="9144000" cy="59435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02E595E-2686-4B30-8DFD-78CF9C2DFA3F}"/>
              </a:ext>
            </a:extLst>
          </p:cNvPr>
          <p:cNvSpPr txBox="1">
            <a:spLocks/>
          </p:cNvSpPr>
          <p:nvPr/>
        </p:nvSpPr>
        <p:spPr>
          <a:xfrm>
            <a:off x="1555371" y="1143000"/>
            <a:ext cx="7588629" cy="1751629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 eaLnBrk="1" hangingPunct="1"/>
            <a:r>
              <a:rPr lang="en-US" kern="0" dirty="0">
                <a:solidFill>
                  <a:schemeClr val="bg1"/>
                </a:solidFill>
              </a:rPr>
              <a:t>Honest Evaluation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EFFE37-8162-4B74-924C-0A2A34F0C68B}"/>
              </a:ext>
            </a:extLst>
          </p:cNvPr>
          <p:cNvSpPr txBox="1"/>
          <p:nvPr/>
        </p:nvSpPr>
        <p:spPr>
          <a:xfrm>
            <a:off x="1447800" y="1989317"/>
            <a:ext cx="6858000" cy="364597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285750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4F69"/>
                </a:solidFill>
              </a:rPr>
              <a:t>Does every word of your newsletter inspire giving and belonging?</a:t>
            </a:r>
          </a:p>
          <a:p>
            <a:pPr marL="285750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4F69"/>
                </a:solidFill>
              </a:rPr>
              <a:t>Do your emails have an emotional draw?</a:t>
            </a:r>
          </a:p>
          <a:p>
            <a:pPr marL="742950" lvl="1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4F69"/>
                </a:solidFill>
              </a:rPr>
              <a:t>What is your call to action (ONE primary)</a:t>
            </a:r>
          </a:p>
          <a:p>
            <a:pPr marL="285750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4F69"/>
                </a:solidFill>
              </a:rPr>
              <a:t>Does social media encourage a “join me” culture?</a:t>
            </a:r>
          </a:p>
          <a:p>
            <a:pPr marL="285750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4F69"/>
                </a:solidFill>
              </a:rPr>
              <a:t>Are you making enough deposits for the level of withdrawals? </a:t>
            </a:r>
          </a:p>
          <a:p>
            <a:pPr marL="285750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4F69"/>
                </a:solidFill>
              </a:rPr>
              <a:t>Are your notes and cards personal? AND Timely? </a:t>
            </a:r>
          </a:p>
          <a:p>
            <a:pPr marL="285750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4F69"/>
                </a:solidFill>
              </a:rPr>
              <a:t>Does your ask letter </a:t>
            </a:r>
            <a:r>
              <a:rPr lang="en-US" i="1" dirty="0">
                <a:solidFill>
                  <a:srgbClr val="2F4F69"/>
                </a:solidFill>
              </a:rPr>
              <a:t>ask</a:t>
            </a:r>
            <a:r>
              <a:rPr lang="en-US" dirty="0">
                <a:solidFill>
                  <a:srgbClr val="2F4F69"/>
                </a:solidFill>
              </a:rPr>
              <a:t> for impact or stuff?</a:t>
            </a:r>
          </a:p>
        </p:txBody>
      </p:sp>
    </p:spTree>
    <p:extLst>
      <p:ext uri="{BB962C8B-B14F-4D97-AF65-F5344CB8AC3E}">
        <p14:creationId xmlns:p14="http://schemas.microsoft.com/office/powerpoint/2010/main" val="1725869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5B26AD-B444-4907-8376-4C153248AF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6" b="24026"/>
          <a:stretch/>
        </p:blipFill>
        <p:spPr>
          <a:xfrm>
            <a:off x="0" y="914401"/>
            <a:ext cx="9144000" cy="59435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02E595E-2686-4B30-8DFD-78CF9C2DFA3F}"/>
              </a:ext>
            </a:extLst>
          </p:cNvPr>
          <p:cNvSpPr txBox="1">
            <a:spLocks/>
          </p:cNvSpPr>
          <p:nvPr/>
        </p:nvSpPr>
        <p:spPr>
          <a:xfrm>
            <a:off x="538031" y="1471261"/>
            <a:ext cx="7588629" cy="1751629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 eaLnBrk="1" hangingPunct="1"/>
            <a:r>
              <a:rPr lang="en-US" kern="0" dirty="0">
                <a:solidFill>
                  <a:schemeClr val="bg1"/>
                </a:solidFill>
              </a:rPr>
              <a:t>Gratitude Grounded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EFFE37-8162-4B74-924C-0A2A34F0C68B}"/>
              </a:ext>
            </a:extLst>
          </p:cNvPr>
          <p:cNvSpPr txBox="1"/>
          <p:nvPr/>
        </p:nvSpPr>
        <p:spPr>
          <a:xfrm>
            <a:off x="304800" y="2347075"/>
            <a:ext cx="5002890" cy="364597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285750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2F4F69"/>
                </a:solidFill>
              </a:rPr>
              <a:t>As a Donor First model, we rate the value of telling the story equal to our sharing of gratitude for the donor’s response. </a:t>
            </a:r>
          </a:p>
          <a:p>
            <a:pPr marL="285750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2F4F69"/>
                </a:solidFill>
              </a:rPr>
              <a:t>Gratitude shared provides a deposit each and every time. </a:t>
            </a:r>
          </a:p>
        </p:txBody>
      </p:sp>
    </p:spTree>
    <p:extLst>
      <p:ext uri="{BB962C8B-B14F-4D97-AF65-F5344CB8AC3E}">
        <p14:creationId xmlns:p14="http://schemas.microsoft.com/office/powerpoint/2010/main" val="397962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62F0F809-1B8C-423F-8F71-BA3C8B8911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" r="5604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D0D366F-455D-4298-97E9-89785ADAE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53084-6C6D-4D8F-B5AE-F91DFECD2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314" y="1676400"/>
            <a:ext cx="3343835" cy="398059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Think of 1-3 people you think might have a story to tell. People who love your work or community. 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Invite them each for a 30 minute interview.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Interview them using the CAGA model.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Draft a story for each of them using the CAGA model outline.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Email them to Mitzie at Mitzie@gsbfr.com</a:t>
            </a:r>
          </a:p>
          <a:p>
            <a:pPr>
              <a:lnSpc>
                <a:spcPct val="90000"/>
              </a:lnSpc>
            </a:pPr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3DEED6-3F0B-4032-84A2-523E6F95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546" y="1071350"/>
            <a:ext cx="3581371" cy="1242924"/>
          </a:xfrm>
        </p:spPr>
        <p:txBody>
          <a:bodyPr>
            <a:normAutofit/>
          </a:bodyPr>
          <a:lstStyle/>
          <a:p>
            <a:r>
              <a:rPr lang="en-US" sz="3100"/>
              <a:t>Your Turn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825" y="399531"/>
            <a:ext cx="1280813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82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5B26AD-B444-4907-8376-4C153248AF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2" r="21828" b="12010"/>
          <a:stretch/>
        </p:blipFill>
        <p:spPr>
          <a:xfrm>
            <a:off x="6927" y="914400"/>
            <a:ext cx="9137074" cy="5943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02E595E-2686-4B30-8DFD-78CF9C2DFA3F}"/>
              </a:ext>
            </a:extLst>
          </p:cNvPr>
          <p:cNvSpPr txBox="1">
            <a:spLocks/>
          </p:cNvSpPr>
          <p:nvPr/>
        </p:nvSpPr>
        <p:spPr>
          <a:xfrm>
            <a:off x="457200" y="2209800"/>
            <a:ext cx="7588629" cy="1751629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 eaLnBrk="1" hangingPunct="1"/>
            <a:r>
              <a:rPr lang="en-US" kern="0" dirty="0">
                <a:solidFill>
                  <a:srgbClr val="2F4F69"/>
                </a:solidFill>
              </a:rPr>
              <a:t>Questions?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EFFE37-8162-4B74-924C-0A2A34F0C68B}"/>
              </a:ext>
            </a:extLst>
          </p:cNvPr>
          <p:cNvSpPr txBox="1"/>
          <p:nvPr/>
        </p:nvSpPr>
        <p:spPr>
          <a:xfrm>
            <a:off x="228600" y="3276600"/>
            <a:ext cx="6858000" cy="364597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285750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4F69"/>
                </a:solidFill>
              </a:rPr>
              <a:t>Mitzie Schafer</a:t>
            </a:r>
          </a:p>
          <a:p>
            <a:pPr marL="285750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4F69"/>
                </a:solidFill>
              </a:rPr>
              <a:t>CFRE, Consultant</a:t>
            </a:r>
          </a:p>
          <a:p>
            <a:pPr marL="285750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4F69"/>
                </a:solidFill>
              </a:rPr>
              <a:t>803-413-7827</a:t>
            </a:r>
          </a:p>
          <a:p>
            <a:pPr marL="285750" indent="-182880" algn="l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4F69"/>
                </a:solidFill>
              </a:rPr>
              <a:t>Mitzie@gsbfr.com</a:t>
            </a:r>
          </a:p>
        </p:txBody>
      </p:sp>
    </p:spTree>
    <p:extLst>
      <p:ext uri="{BB962C8B-B14F-4D97-AF65-F5344CB8AC3E}">
        <p14:creationId xmlns:p14="http://schemas.microsoft.com/office/powerpoint/2010/main" val="2524569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5B26AD-B444-4907-8376-4C153248AF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7" t="8435" r="24078" b="18187"/>
          <a:stretch/>
        </p:blipFill>
        <p:spPr>
          <a:xfrm>
            <a:off x="0" y="914401"/>
            <a:ext cx="9144000" cy="59435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02E595E-2686-4B30-8DFD-78CF9C2DFA3F}"/>
              </a:ext>
            </a:extLst>
          </p:cNvPr>
          <p:cNvSpPr txBox="1">
            <a:spLocks/>
          </p:cNvSpPr>
          <p:nvPr/>
        </p:nvSpPr>
        <p:spPr>
          <a:xfrm>
            <a:off x="538031" y="1127465"/>
            <a:ext cx="7588629" cy="2095426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 eaLnBrk="1" hangingPunct="1"/>
            <a:r>
              <a:rPr lang="en-US" kern="0" dirty="0">
                <a:solidFill>
                  <a:srgbClr val="2F4F69"/>
                </a:solidFill>
              </a:rPr>
              <a:t>Deposits Vs. Withdrawals</a:t>
            </a:r>
            <a:br>
              <a:rPr lang="en-US" kern="0" dirty="0">
                <a:solidFill>
                  <a:srgbClr val="2F4F69"/>
                </a:solidFill>
              </a:rPr>
            </a:br>
            <a:r>
              <a:rPr lang="en-US" kern="0" dirty="0">
                <a:solidFill>
                  <a:srgbClr val="2F4F69"/>
                </a:solidFill>
              </a:rPr>
              <a:t>Donor First</a:t>
            </a:r>
          </a:p>
        </p:txBody>
      </p:sp>
    </p:spTree>
    <p:extLst>
      <p:ext uri="{BB962C8B-B14F-4D97-AF65-F5344CB8AC3E}">
        <p14:creationId xmlns:p14="http://schemas.microsoft.com/office/powerpoint/2010/main" val="3718084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5B26AD-B444-4907-8376-4C153248AF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3" t="13643" r="17334"/>
          <a:stretch/>
        </p:blipFill>
        <p:spPr>
          <a:xfrm>
            <a:off x="1371600" y="0"/>
            <a:ext cx="7772401" cy="685800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41754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34896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02E595E-2686-4B30-8DFD-78CF9C2DFA3F}"/>
              </a:ext>
            </a:extLst>
          </p:cNvPr>
          <p:cNvSpPr txBox="1">
            <a:spLocks/>
          </p:cNvSpPr>
          <p:nvPr/>
        </p:nvSpPr>
        <p:spPr>
          <a:xfrm>
            <a:off x="278320" y="1529080"/>
            <a:ext cx="2578608" cy="7579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CAGA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50317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EFFE37-8162-4B74-924C-0A2A34F0C68B}"/>
              </a:ext>
            </a:extLst>
          </p:cNvPr>
          <p:cNvSpPr txBox="1"/>
          <p:nvPr/>
        </p:nvSpPr>
        <p:spPr>
          <a:xfrm>
            <a:off x="278320" y="2718054"/>
            <a:ext cx="2845880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 algn="l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>
                <a:latin typeface="+mn-lt"/>
                <a:ea typeface="+mn-ea"/>
              </a:rPr>
              <a:t>CHANGE</a:t>
            </a:r>
          </a:p>
          <a:p>
            <a:pPr marL="285750" indent="-228600" algn="l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>
                <a:latin typeface="+mn-lt"/>
                <a:ea typeface="+mn-ea"/>
              </a:rPr>
              <a:t>AGENT</a:t>
            </a:r>
            <a:r>
              <a:rPr lang="en-US" sz="2000">
                <a:latin typeface="+mn-lt"/>
                <a:ea typeface="+mn-ea"/>
              </a:rPr>
              <a:t> of Change</a:t>
            </a:r>
          </a:p>
          <a:p>
            <a:pPr marL="285750" indent="-228600" algn="l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>
                <a:latin typeface="+mn-lt"/>
                <a:ea typeface="+mn-ea"/>
              </a:rPr>
              <a:t>GIFT</a:t>
            </a:r>
            <a:r>
              <a:rPr lang="en-US" sz="2000">
                <a:latin typeface="+mn-lt"/>
                <a:ea typeface="+mn-ea"/>
              </a:rPr>
              <a:t> that funded the agent of change</a:t>
            </a:r>
          </a:p>
          <a:p>
            <a:pPr marL="285750" indent="-228600" algn="l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>
                <a:latin typeface="+mn-lt"/>
                <a:ea typeface="+mn-ea"/>
              </a:rPr>
              <a:t>ASK</a:t>
            </a:r>
            <a:r>
              <a:rPr lang="en-US" sz="2000">
                <a:latin typeface="+mn-lt"/>
                <a:ea typeface="+mn-ea"/>
              </a:rPr>
              <a:t> for the next gift to fund the next agent of change</a:t>
            </a:r>
          </a:p>
          <a:p>
            <a:pPr marL="285750" indent="-228600" algn="l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50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14612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254D5C74-7D61-4937-8A09-E323FFE0BE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1" r="-1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5CEA4A-F02F-4926-BD73-8AF01DDE9E39}"/>
              </a:ext>
            </a:extLst>
          </p:cNvPr>
          <p:cNvSpPr txBox="1"/>
          <p:nvPr/>
        </p:nvSpPr>
        <p:spPr>
          <a:xfrm>
            <a:off x="375832" y="838200"/>
            <a:ext cx="41148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500" dirty="0">
                <a:latin typeface="+mj-lt"/>
                <a:ea typeface="+mj-ea"/>
                <a:cs typeface="+mj-cs"/>
              </a:rPr>
              <a:t>What to Listen For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F249B-2146-4550-90B4-D0E9C0AAD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905000"/>
            <a:ext cx="3209968" cy="4495800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kern="1200" dirty="0"/>
              <a:t>Before the Change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kern="1200" dirty="0">
                <a:cs typeface="+mn-cs"/>
              </a:rPr>
              <a:t>What are the behaviors or feelings?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kern="1200" dirty="0"/>
              <a:t>Agent of Change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kern="1200" dirty="0">
                <a:cs typeface="+mn-cs"/>
              </a:rPr>
              <a:t>What was done specifically and how was it provided by the agency? 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kern="1200" dirty="0">
                <a:cs typeface="+mn-cs"/>
              </a:rPr>
              <a:t>Was it a program that a person carried out? 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kern="1200" dirty="0">
                <a:cs typeface="+mn-cs"/>
              </a:rPr>
              <a:t>Was it a system of activities? 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kern="1200" dirty="0">
                <a:cs typeface="+mn-cs"/>
              </a:rPr>
              <a:t>Was it intentional relationship building?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kern="1200" dirty="0"/>
              <a:t>After the Change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kern="1200" dirty="0">
                <a:cs typeface="+mn-cs"/>
              </a:rPr>
              <a:t>What are the new behaviors or feelings? </a:t>
            </a:r>
          </a:p>
        </p:txBody>
      </p:sp>
    </p:spTree>
    <p:extLst>
      <p:ext uri="{BB962C8B-B14F-4D97-AF65-F5344CB8AC3E}">
        <p14:creationId xmlns:p14="http://schemas.microsoft.com/office/powerpoint/2010/main" val="1571104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35FA909-3F24-448C-A8BC-7CF77F62F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64609-05A1-4386-8306-B54B79D63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343" y="1371600"/>
            <a:ext cx="5010150" cy="1323439"/>
          </a:xfrm>
        </p:spPr>
        <p:txBody>
          <a:bodyPr anchor="t">
            <a:norm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Questions to Start With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90BC8-BD95-4D35-B9F8-9747A8985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783" y="2044205"/>
            <a:ext cx="4605336" cy="3646488"/>
          </a:xfrm>
        </p:spPr>
        <p:txBody>
          <a:bodyPr>
            <a:normAutofit/>
          </a:bodyPr>
          <a:lstStyle/>
          <a:p>
            <a:r>
              <a:rPr lang="en-US" sz="1900" dirty="0">
                <a:solidFill>
                  <a:schemeClr val="bg1">
                    <a:alpha val="80000"/>
                  </a:schemeClr>
                </a:solidFill>
              </a:rPr>
              <a:t>How did you find/come to be part of? </a:t>
            </a:r>
          </a:p>
          <a:p>
            <a:r>
              <a:rPr lang="en-US" sz="1900" dirty="0">
                <a:solidFill>
                  <a:schemeClr val="bg1">
                    <a:alpha val="80000"/>
                  </a:schemeClr>
                </a:solidFill>
              </a:rPr>
              <a:t>Tell me about life before?</a:t>
            </a:r>
          </a:p>
          <a:p>
            <a:r>
              <a:rPr lang="en-US" sz="1900" dirty="0">
                <a:solidFill>
                  <a:schemeClr val="bg1">
                    <a:alpha val="80000"/>
                  </a:schemeClr>
                </a:solidFill>
              </a:rPr>
              <a:t>What are you most thankful for? </a:t>
            </a:r>
          </a:p>
          <a:p>
            <a:r>
              <a:rPr lang="en-US" sz="1900" dirty="0">
                <a:solidFill>
                  <a:schemeClr val="bg1">
                    <a:alpha val="80000"/>
                  </a:schemeClr>
                </a:solidFill>
              </a:rPr>
              <a:t>What was missing in your life before?</a:t>
            </a:r>
          </a:p>
          <a:p>
            <a:r>
              <a:rPr lang="en-US" sz="1900" dirty="0">
                <a:solidFill>
                  <a:schemeClr val="bg1">
                    <a:alpha val="80000"/>
                  </a:schemeClr>
                </a:solidFill>
              </a:rPr>
              <a:t>How long have you been involved?</a:t>
            </a:r>
          </a:p>
          <a:p>
            <a:r>
              <a:rPr lang="en-US" sz="1900" dirty="0">
                <a:solidFill>
                  <a:schemeClr val="bg1">
                    <a:alpha val="80000"/>
                  </a:schemeClr>
                </a:solidFill>
              </a:rPr>
              <a:t>Did you want to be here? </a:t>
            </a:r>
          </a:p>
          <a:p>
            <a:r>
              <a:rPr lang="en-US" sz="1900" dirty="0">
                <a:solidFill>
                  <a:schemeClr val="bg1">
                    <a:alpha val="80000"/>
                  </a:schemeClr>
                </a:solidFill>
              </a:rPr>
              <a:t>What were you looking for? </a:t>
            </a:r>
          </a:p>
          <a:p>
            <a:endParaRPr lang="en-US" sz="19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5" name="Picture 4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403171B1-4949-483F-8BA6-411FEBA3DA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8" r="21881"/>
          <a:stretch/>
        </p:blipFill>
        <p:spPr>
          <a:xfrm>
            <a:off x="5751621" y="-1"/>
            <a:ext cx="3407965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B60959F-9B69-4520-A16E-EA6BECC7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15000" y="-1"/>
            <a:ext cx="656037" cy="6858001"/>
            <a:chOff x="7620000" y="-1"/>
            <a:chExt cx="874716" cy="685800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8D5A6E8-CD1B-4796-ABD1-A6F27F6C0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7E12F56-F4EE-4535-8677-C11996E24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85327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F529D2-B70D-4197-ABC0-DC8616D1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56" y="4583953"/>
            <a:ext cx="3514393" cy="1465973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Questions to Get at the Agent of Change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62039-B174-42CC-AC8A-177DEEE44C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9" b="12116"/>
          <a:stretch/>
        </p:blipFill>
        <p:spPr>
          <a:xfrm>
            <a:off x="20" y="432"/>
            <a:ext cx="9143980" cy="42447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396E8-77EB-4453-93AC-58AF6D878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4583953"/>
            <a:ext cx="4229100" cy="14659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/>
              <a:t>What moment/person stands out the most for you as having an impact? </a:t>
            </a:r>
          </a:p>
          <a:p>
            <a:pPr>
              <a:lnSpc>
                <a:spcPct val="90000"/>
              </a:lnSpc>
            </a:pPr>
            <a:r>
              <a:rPr lang="en-US" sz="1700"/>
              <a:t>What made you stay here? </a:t>
            </a:r>
          </a:p>
          <a:p>
            <a:pPr>
              <a:lnSpc>
                <a:spcPct val="90000"/>
              </a:lnSpc>
            </a:pPr>
            <a:r>
              <a:rPr lang="en-US" sz="1700"/>
              <a:t>What means the most to you about?</a:t>
            </a:r>
          </a:p>
          <a:p>
            <a:pPr>
              <a:lnSpc>
                <a:spcPct val="90000"/>
              </a:lnSpc>
            </a:pPr>
            <a:r>
              <a:rPr lang="en-US" sz="1700"/>
              <a:t>How are things different for you now?</a:t>
            </a:r>
          </a:p>
          <a:p>
            <a:pPr>
              <a:lnSpc>
                <a:spcPct val="90000"/>
              </a:lnSpc>
            </a:pPr>
            <a:endParaRPr lang="en-US" sz="1700"/>
          </a:p>
          <a:p>
            <a:pPr>
              <a:lnSpc>
                <a:spcPct val="90000"/>
              </a:lnSpc>
            </a:pPr>
            <a:endParaRPr lang="en-US" sz="17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38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F6170-AA34-4129-912E-3A9DA0AD2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944361"/>
            <a:ext cx="3840085" cy="137211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Questions for a Deeper Dive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107-9E82-43E7-89FD-FAAA56433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>
            <a:normAutofit/>
          </a:bodyPr>
          <a:lstStyle/>
          <a:p>
            <a:r>
              <a:rPr lang="en-US" sz="2400" dirty="0"/>
              <a:t>Say more about that? </a:t>
            </a:r>
          </a:p>
          <a:p>
            <a:r>
              <a:rPr lang="en-US" sz="2400" dirty="0"/>
              <a:t>Can you say that differently? </a:t>
            </a:r>
          </a:p>
          <a:p>
            <a:r>
              <a:rPr lang="en-US" sz="2400" dirty="0"/>
              <a:t>What would you tell someone else considering? </a:t>
            </a:r>
          </a:p>
          <a:p>
            <a:endParaRPr lang="en-US" sz="1600" dirty="0"/>
          </a:p>
        </p:txBody>
      </p:sp>
      <p:pic>
        <p:nvPicPr>
          <p:cNvPr id="5" name="Picture 4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2C02C8BA-2EBF-483C-9ABF-94E2B6C1D4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" r="1" b="13017"/>
          <a:stretch/>
        </p:blipFill>
        <p:spPr>
          <a:xfrm>
            <a:off x="4409136" y="10"/>
            <a:ext cx="4734863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0587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D5C74-7D61-4937-8A09-E323FFE0BE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1" b="1851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5CEA4A-F02F-4926-BD73-8AF01DDE9E39}"/>
              </a:ext>
            </a:extLst>
          </p:cNvPr>
          <p:cNvSpPr txBox="1"/>
          <p:nvPr/>
        </p:nvSpPr>
        <p:spPr>
          <a:xfrm>
            <a:off x="375832" y="838200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500" dirty="0">
                <a:latin typeface="+mj-lt"/>
                <a:ea typeface="+mj-ea"/>
                <a:cs typeface="+mj-cs"/>
              </a:rPr>
              <a:t>Story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F249B-2146-4550-90B4-D0E9C0AAD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24000"/>
            <a:ext cx="4343400" cy="4876800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kern="1200" dirty="0"/>
              <a:t>Identify the Person(s)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kern="1200" dirty="0">
                <a:cs typeface="+mn-cs"/>
              </a:rPr>
              <a:t>1-2 Sentences that give an image of the person in the story</a:t>
            </a:r>
            <a:endParaRPr lang="en-US" sz="1600" b="1" kern="12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kern="1200" dirty="0"/>
              <a:t>Before the Change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kern="1200" dirty="0">
                <a:cs typeface="+mn-cs"/>
              </a:rPr>
              <a:t>2-4 Sentences that give an image to the reader about where the person was in life.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kern="1200" dirty="0"/>
              <a:t>Agent of Change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kern="1200" dirty="0">
                <a:cs typeface="+mn-cs"/>
              </a:rPr>
              <a:t>2-6 Sentences that explain what the organization offered that helped transform the person or make them feel belonging?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kern="1200" dirty="0"/>
              <a:t>After the Change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kern="1200" dirty="0">
                <a:cs typeface="+mn-cs"/>
              </a:rPr>
              <a:t>2-6 Sentences that give an image to the reader where the person is now in life. Be clear about the change.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kern="1200" dirty="0"/>
              <a:t>The Gift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kern="1200" dirty="0">
                <a:cs typeface="+mn-cs"/>
              </a:rPr>
              <a:t>1-3 Sentences about how giving to the organization paid for the Agent of Change.</a:t>
            </a:r>
          </a:p>
        </p:txBody>
      </p:sp>
    </p:spTree>
    <p:extLst>
      <p:ext uri="{BB962C8B-B14F-4D97-AF65-F5344CB8AC3E}">
        <p14:creationId xmlns:p14="http://schemas.microsoft.com/office/powerpoint/2010/main" val="2384151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2044616F-5A08-433E-BD9E-2B4A36FB77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5" r="-1" b="24986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4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1C93BA4C-51D2-487D-844A-83C78F8996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034"/>
          <a:stretch/>
        </p:blipFill>
        <p:spPr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8626A55-A261-451A-BCA0-CB2BD050F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2" y="2512611"/>
            <a:ext cx="3624602" cy="3664351"/>
          </a:xfrm>
        </p:spPr>
        <p:txBody>
          <a:bodyPr>
            <a:normAutofit/>
          </a:bodyPr>
          <a:lstStyle/>
          <a:p>
            <a:r>
              <a:rPr lang="en-US" sz="1700" dirty="0"/>
              <a:t>Clean your lens</a:t>
            </a:r>
          </a:p>
          <a:p>
            <a:r>
              <a:rPr lang="en-US" sz="1700" dirty="0"/>
              <a:t>Take close up pictures turned both ways</a:t>
            </a:r>
          </a:p>
          <a:p>
            <a:r>
              <a:rPr lang="en-US" sz="1700" dirty="0"/>
              <a:t>Make sure the camera is on jpeg</a:t>
            </a:r>
          </a:p>
          <a:p>
            <a:r>
              <a:rPr lang="en-US" sz="1700" dirty="0"/>
              <a:t>Capture Emotion</a:t>
            </a:r>
          </a:p>
          <a:p>
            <a:endParaRPr lang="en-US" sz="17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E88796-355D-4D87-A35E-4DBD893259B1}"/>
              </a:ext>
            </a:extLst>
          </p:cNvPr>
          <p:cNvSpPr txBox="1"/>
          <p:nvPr/>
        </p:nvSpPr>
        <p:spPr>
          <a:xfrm>
            <a:off x="96012" y="1583013"/>
            <a:ext cx="3191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Capturing an Image</a:t>
            </a:r>
          </a:p>
        </p:txBody>
      </p:sp>
    </p:spTree>
    <p:extLst>
      <p:ext uri="{BB962C8B-B14F-4D97-AF65-F5344CB8AC3E}">
        <p14:creationId xmlns:p14="http://schemas.microsoft.com/office/powerpoint/2010/main" val="105793727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E940B646287448AD2EB3D08393ABCC" ma:contentTypeVersion="16" ma:contentTypeDescription="Create a new document." ma:contentTypeScope="" ma:versionID="6abbc8e6ac7ec5ca6211242b49d7f3ae">
  <xsd:schema xmlns:xsd="http://www.w3.org/2001/XMLSchema" xmlns:xs="http://www.w3.org/2001/XMLSchema" xmlns:p="http://schemas.microsoft.com/office/2006/metadata/properties" xmlns:ns2="a8832120-8b3e-45fe-9dc1-615bca5b66fb" xmlns:ns3="1d0afffd-da63-4657-bd77-4a50c20639ea" targetNamespace="http://schemas.microsoft.com/office/2006/metadata/properties" ma:root="true" ma:fieldsID="150f3607f0f7afd6645584f579d89205" ns2:_="" ns3:_="">
    <xsd:import namespace="a8832120-8b3e-45fe-9dc1-615bca5b66fb"/>
    <xsd:import namespace="1d0afffd-da63-4657-bd77-4a50c20639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832120-8b3e-45fe-9dc1-615bca5b66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022eace-15db-4b03-98bc-3220f3ee24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0afffd-da63-4657-bd77-4a50c20639e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5ada92a-66ef-4ec6-bb8e-bfcb13a437a1}" ma:internalName="TaxCatchAll" ma:showField="CatchAllData" ma:web="1d0afffd-da63-4657-bd77-4a50c20639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BFA258-8E47-45B4-98CF-64E2BD678495}"/>
</file>

<file path=customXml/itemProps2.xml><?xml version="1.0" encoding="utf-8"?>
<ds:datastoreItem xmlns:ds="http://schemas.openxmlformats.org/officeDocument/2006/customXml" ds:itemID="{4316FB22-9AEF-4C7D-B484-1DDF91B1EE54}"/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649</Words>
  <Application>Microsoft Office PowerPoint</Application>
  <PresentationFormat>On-screen Show (4:3)</PresentationFormat>
  <Paragraphs>95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Blank Presentation</vt:lpstr>
      <vt:lpstr>CAGA Storytelling Model for Engagement</vt:lpstr>
      <vt:lpstr>PowerPoint Presentation</vt:lpstr>
      <vt:lpstr>PowerPoint Presentation</vt:lpstr>
      <vt:lpstr>PowerPoint Presentation</vt:lpstr>
      <vt:lpstr>Questions to Start With </vt:lpstr>
      <vt:lpstr>Questions to Get at the Agent of Change</vt:lpstr>
      <vt:lpstr>Questions for a Deeper Dive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Turn</vt:lpstr>
      <vt:lpstr>PowerPoint Presentation</vt:lpstr>
    </vt:vector>
  </TitlesOfParts>
  <Company>Troy McQuillen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Troy McQuillen User</dc:creator>
  <cp:lastModifiedBy>Office Manager</cp:lastModifiedBy>
  <cp:revision>32</cp:revision>
  <dcterms:created xsi:type="dcterms:W3CDTF">2013-02-13T17:06:29Z</dcterms:created>
  <dcterms:modified xsi:type="dcterms:W3CDTF">2022-08-23T00:57:10Z</dcterms:modified>
</cp:coreProperties>
</file>